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6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4083" r:id="rId1"/>
    <p:sldMasterId id="2147484091" r:id="rId2"/>
    <p:sldMasterId id="2147484108" r:id="rId3"/>
    <p:sldMasterId id="2147484124" r:id="rId4"/>
    <p:sldMasterId id="2147484136" r:id="rId5"/>
    <p:sldMasterId id="2147484148" r:id="rId6"/>
    <p:sldMasterId id="2147484160" r:id="rId7"/>
  </p:sldMasterIdLst>
  <p:notesMasterIdLst>
    <p:notesMasterId r:id="rId31"/>
  </p:notesMasterIdLst>
  <p:sldIdLst>
    <p:sldId id="256" r:id="rId8"/>
    <p:sldId id="392" r:id="rId9"/>
    <p:sldId id="383" r:id="rId10"/>
    <p:sldId id="286" r:id="rId11"/>
    <p:sldId id="384" r:id="rId12"/>
    <p:sldId id="385" r:id="rId13"/>
    <p:sldId id="393" r:id="rId14"/>
    <p:sldId id="395" r:id="rId15"/>
    <p:sldId id="396" r:id="rId16"/>
    <p:sldId id="639" r:id="rId17"/>
    <p:sldId id="386" r:id="rId18"/>
    <p:sldId id="397" r:id="rId19"/>
    <p:sldId id="389" r:id="rId20"/>
    <p:sldId id="387" r:id="rId21"/>
    <p:sldId id="398" r:id="rId22"/>
    <p:sldId id="358" r:id="rId23"/>
    <p:sldId id="640" r:id="rId24"/>
    <p:sldId id="394" r:id="rId25"/>
    <p:sldId id="643" r:id="rId26"/>
    <p:sldId id="642" r:id="rId27"/>
    <p:sldId id="401" r:id="rId28"/>
    <p:sldId id="400" r:id="rId29"/>
    <p:sldId id="63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77B3"/>
    <a:srgbClr val="CFD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27"/>
    <p:restoredTop sz="94643"/>
  </p:normalViewPr>
  <p:slideViewPr>
    <p:cSldViewPr snapToGrid="0" snapToObjects="1">
      <p:cViewPr varScale="1">
        <p:scale>
          <a:sx n="80" d="100"/>
          <a:sy n="80" d="100"/>
        </p:scale>
        <p:origin x="1512" y="192"/>
      </p:cViewPr>
      <p:guideLst>
        <p:guide orient="horz" pos="22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ableStyles" Target="tableStyles.xml"/><Relationship Id="rId8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2644174-9D40-FA48-B87A-BF8A34111F07}"/>
    <pc:docChg chg="custSel modSld">
      <pc:chgData name="pavlos protopapas" userId="74894_tp_dropbox" providerId="OAuth2" clId="{42644174-9D40-FA48-B87A-BF8A34111F07}" dt="2020-07-30T13:47:44.129" v="3" actId="7634"/>
      <pc:docMkLst>
        <pc:docMk/>
      </pc:docMkLst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32168883" sldId="31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32168883" sldId="317"/>
            <ac:inkMk id="3" creationId="{519F82D1-DCED-6B46-94B8-9A4D0025EB9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67349745" sldId="329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67349745" sldId="329"/>
            <ac:inkMk id="3" creationId="{240878E5-6955-3341-B7C5-276A71281875}"/>
          </ac:inkMkLst>
        </pc:inkChg>
      </pc:sldChg>
      <pc:sldChg chg="modSp">
        <pc:chgData name="pavlos protopapas" userId="74894_tp_dropbox" providerId="OAuth2" clId="{42644174-9D40-FA48-B87A-BF8A34111F07}" dt="2020-07-28T12:03:25.521" v="2" actId="1076"/>
        <pc:sldMkLst>
          <pc:docMk/>
          <pc:sldMk cId="1100627429" sldId="335"/>
        </pc:sldMkLst>
        <pc:picChg chg="mod">
          <ac:chgData name="pavlos protopapas" userId="74894_tp_dropbox" providerId="OAuth2" clId="{42644174-9D40-FA48-B87A-BF8A34111F07}" dt="2020-07-28T12:03:25.521" v="2" actId="1076"/>
          <ac:picMkLst>
            <pc:docMk/>
            <pc:sldMk cId="1100627429" sldId="335"/>
            <ac:picMk id="7" creationId="{3E20DF78-2640-8D4E-B418-09D4DB7BE0B5}"/>
          </ac:picMkLst>
        </pc:pic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107957701" sldId="351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107957701" sldId="351"/>
            <ac:inkMk id="3" creationId="{65E19769-27DE-7F4F-9154-D34819132C80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592840591" sldId="432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592840591" sldId="432"/>
            <ac:inkMk id="3" creationId="{A0091504-7F6B-FE46-9ED1-9FD56C857E9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107140321" sldId="434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107140321" sldId="434"/>
            <ac:inkMk id="5" creationId="{2C465CAA-61A4-2C45-95F9-550947E1A47A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40063743" sldId="44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40063743" sldId="446"/>
            <ac:inkMk id="5" creationId="{DA090197-6E97-A44A-B7F7-3E6A4893E23F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672864398" sldId="550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672864398" sldId="550"/>
            <ac:inkMk id="4" creationId="{636E8D79-E3C5-824E-96F5-DF58760348F6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10976653" sldId="55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10976653" sldId="559"/>
            <ac:inkMk id="5" creationId="{E1476490-6CB0-2F4A-A023-D2230D42AC0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239326852" sldId="568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239326852" sldId="568"/>
            <ac:inkMk id="3" creationId="{93DBA652-F65C-D443-8C26-1D3F378C37AA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2509311" sldId="569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2509311" sldId="569"/>
            <ac:inkMk id="5" creationId="{F9BD2A11-BEED-B74B-A709-389048665399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50498056" sldId="571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50498056" sldId="571"/>
            <ac:inkMk id="3" creationId="{36188E3E-D7A9-D34F-988B-2520461D7B1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925495846" sldId="574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925495846" sldId="574"/>
            <ac:inkMk id="7" creationId="{D47B74DE-6B6E-4540-B50B-D4A2CCD974F1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113531282" sldId="575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113531282" sldId="575"/>
            <ac:inkMk id="3" creationId="{BA88E74B-2B24-974A-8A93-2775E8C441E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362206193" sldId="576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62206193" sldId="576"/>
            <ac:inkMk id="3" creationId="{6B33C591-C210-A143-982B-84B41375E24A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362206193" sldId="576"/>
            <ac:inkMk id="4" creationId="{59DAA4D3-ECBB-AD4C-B774-7D25688E827E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2087214896" sldId="57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2087214896" sldId="577"/>
            <ac:inkMk id="3" creationId="{AE364B83-ACE3-164B-8969-78195C634FF3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1971113136" sldId="57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971113136" sldId="578"/>
            <ac:inkMk id="13" creationId="{2A04E742-5D18-BA49-AB2B-C6EABD3580A5}"/>
          </ac:inkMkLst>
        </pc:inkChg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1971113136" sldId="578"/>
            <ac:inkMk id="14" creationId="{306F5874-A419-434A-9B70-EA81A2D952BD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311595842" sldId="586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311595842" sldId="586"/>
            <ac:inkMk id="3" creationId="{6B57D195-3F10-D24C-A99E-AF8795141EF5}"/>
          </ac:inkMkLst>
        </pc:inkChg>
      </pc:sldChg>
      <pc:sldChg chg="addSp">
        <pc:chgData name="pavlos protopapas" userId="74894_tp_dropbox" providerId="OAuth2" clId="{42644174-9D40-FA48-B87A-BF8A34111F07}" dt="2020-07-30T13:47:44.129" v="3" actId="7634"/>
        <pc:sldMkLst>
          <pc:docMk/>
          <pc:sldMk cId="495793336" sldId="587"/>
        </pc:sldMkLst>
        <pc:inkChg chg="add">
          <ac:chgData name="pavlos protopapas" userId="74894_tp_dropbox" providerId="OAuth2" clId="{42644174-9D40-FA48-B87A-BF8A34111F07}" dt="2020-07-30T13:47:44.129" v="3" actId="7634"/>
          <ac:inkMkLst>
            <pc:docMk/>
            <pc:sldMk cId="495793336" sldId="587"/>
            <ac:inkMk id="5" creationId="{E8C881B0-695E-D64B-BF59-4464D302BB85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1345722552" sldId="597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1345722552" sldId="597"/>
            <ac:inkMk id="6" creationId="{BD1E5FE8-7D4B-4B46-9B9F-238A667C7EBD}"/>
          </ac:inkMkLst>
        </pc:inkChg>
      </pc:sldChg>
      <pc:sldChg chg="addSp">
        <pc:chgData name="pavlos protopapas" userId="74894_tp_dropbox" providerId="OAuth2" clId="{42644174-9D40-FA48-B87A-BF8A34111F07}" dt="2020-07-27T12:57:59.920" v="0" actId="7634"/>
        <pc:sldMkLst>
          <pc:docMk/>
          <pc:sldMk cId="2028205999" sldId="598"/>
        </pc:sldMkLst>
        <pc:inkChg chg="add">
          <ac:chgData name="pavlos protopapas" userId="74894_tp_dropbox" providerId="OAuth2" clId="{42644174-9D40-FA48-B87A-BF8A34111F07}" dt="2020-07-27T12:57:59.920" v="0" actId="7634"/>
          <ac:inkMkLst>
            <pc:docMk/>
            <pc:sldMk cId="2028205999" sldId="598"/>
            <ac:inkMk id="4" creationId="{A2B502EF-2D16-8846-8ACE-52D7D806F2C9}"/>
          </ac:inkMkLst>
        </pc:ink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916D4-D3FC-7E44-806B-AFE67B3FD2D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87189-9274-814D-9CD5-CBA9E19E0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9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7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 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742389-4678-0B4D-B835-4EC463236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533D2A4-8940-6841-B8BA-DA4C5561D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3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F02C3B3-747A-2E4F-97C8-A55E92FCEF75}"/>
              </a:ext>
            </a:extLst>
          </p:cNvPr>
          <p:cNvSpPr txBox="1">
            <a:spLocks/>
          </p:cNvSpPr>
          <p:nvPr userDrawn="1"/>
        </p:nvSpPr>
        <p:spPr>
          <a:xfrm>
            <a:off x="9091861" y="640881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8700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8CDFB08-7262-2042-87D1-BF1088231FAE}"/>
              </a:ext>
            </a:extLst>
          </p:cNvPr>
          <p:cNvSpPr txBox="1">
            <a:spLocks/>
          </p:cNvSpPr>
          <p:nvPr userDrawn="1"/>
        </p:nvSpPr>
        <p:spPr>
          <a:xfrm>
            <a:off x="9152020" y="640882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4130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F879C-60C9-3844-B1D1-BD1203BA389D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82870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041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582329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01F1915-DF22-B648-B466-5BB3418C9EDF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70512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4366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DB084A-62BB-9048-809F-5976D4EB9059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448019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5E192-D814-F042-BA99-66D81AEAD6F8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2218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39EC7B-8042-F14A-A6A2-3FDE01AEEBA6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6968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78C72DE-9326-494D-BF1E-91B8CB282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6D28800E-F74C-3E4F-BDAE-59A99B1BE319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8C36D0B-EE15-CD48-A434-E143EC727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B1F4207-B4D7-3A4B-AEA5-982E2C5935F3}"/>
              </a:ext>
            </a:extLst>
          </p:cNvPr>
          <p:cNvSpPr txBox="1">
            <a:spLocks/>
          </p:cNvSpPr>
          <p:nvPr/>
        </p:nvSpPr>
        <p:spPr>
          <a:xfrm>
            <a:off x="8737600" y="63692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9207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1EFB4-09FF-7B45-B06C-AFD722A1A7CC}"/>
              </a:ext>
            </a:extLst>
          </p:cNvPr>
          <p:cNvSpPr txBox="1"/>
          <p:nvPr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109800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425481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, Rader, Tanner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C4C6049D-4601-B949-BC50-D32522379C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036131" y="501473"/>
            <a:ext cx="3668813" cy="259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040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6938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67007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 dirty="0"/>
              <a:t>Lecture #: Lecture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Institute for Applied</a:t>
            </a:r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Computational Science</a:t>
            </a:r>
          </a:p>
          <a:p>
            <a:pPr algn="ctr"/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Harvard</a:t>
            </a:r>
            <a:endParaRPr lang="en-US" sz="16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04133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5045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64169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00316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18D5E-6D7A-F24D-AC49-9B2D52F30931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1C1CA-B816-0240-B408-1E3172B1EDD9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1395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182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3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4AD4AD-D22A-3F41-AC38-92B3084A1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E773CB4-3ACC-3E4A-952B-44FE81A7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4A6D3B-8E09-AC4E-861D-9DED14CEB2A8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0DF64-05C1-3C4C-A3AC-28D5F0CDEAFF}"/>
              </a:ext>
            </a:extLst>
          </p:cNvPr>
          <p:cNvSpPr txBox="1">
            <a:spLocks/>
          </p:cNvSpPr>
          <p:nvPr userDrawn="1"/>
        </p:nvSpPr>
        <p:spPr>
          <a:xfrm>
            <a:off x="8737600" y="63692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B7CCDB-6D39-0547-B7B3-C80E39D651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9726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6760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727688-BC3A-D147-B3A6-0E18A947CA33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4605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A3CFE-A95B-8842-B35F-337BC11B85D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8411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28504-1A5F-2146-A8AA-B5332E0A90B3}" type="datetime1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D0728-46A2-0F49-95AD-9E65F3E6179F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4041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4F018-911F-9A46-BB1C-BC3CAB65BADF}" type="datetime1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B4ED5D-3B34-5442-B452-7BFF4288894D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709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C97AD-AFC0-554F-94A1-5BEEF625382B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7AEBA-1FE0-1A4D-B400-0EDA33891F97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8232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DBF8-E6AF-4747-BA3A-7DD781293A0D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LML Colombia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2427A-3DBF-D146-BFD5-D5A46706F72B}"/>
              </a:ext>
            </a:extLst>
          </p:cNvPr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592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971399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2330-536D-2343-85F2-147F226D6DA6}" type="datetime1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10094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</p:spPr>
        <p:txBody>
          <a:bodyPr/>
          <a:lstStyle/>
          <a:p>
            <a:r>
              <a:rPr lang="en-US" dirty="0"/>
              <a:t>LML Colombia 2018</a:t>
            </a: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93093" y="6356353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62846" y="6408110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02234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5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7391A5-B81A-3443-838C-E3FE0C0C7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86AC755-54D8-5E45-83BC-0BBE2B50E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434FD17A-79DB-574C-B389-DE60ACF3BBDD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538001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8481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10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7064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247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73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501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519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9803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138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7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AEBEDE8-EC37-D54C-8DC0-5D304A14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2CA07E4-5DEA-5949-BDA3-FDAFB202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7032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7BAE784-B8C4-954F-97F8-182EE67D86AC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66855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338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8963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4446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45503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336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345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9831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58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2552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9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10251E8-8D29-1449-B7AE-6F55F63889A5}"/>
              </a:ext>
            </a:extLst>
          </p:cNvPr>
          <p:cNvSpPr txBox="1">
            <a:spLocks/>
          </p:cNvSpPr>
          <p:nvPr/>
        </p:nvSpPr>
        <p:spPr>
          <a:xfrm>
            <a:off x="4409440" y="636920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B6CCD7-6D5B-0B4C-8060-804A69E2E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65E7FC-DBB3-F648-AF77-0F599D2A2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750CC7-4C1B-F245-AC56-163ABC5E60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13555C-B3E7-2248-85F9-D9C625BD6E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193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4353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4512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517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3273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133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912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2003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5146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8473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82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9685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8701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1078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8288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9394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255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9975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63618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490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3949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9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8348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8835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9217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7618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98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82" r:id="rId8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032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1" r:id="rId10"/>
    <p:sldLayoutId id="2147484102" r:id="rId11"/>
    <p:sldLayoutId id="2147484103" r:id="rId12"/>
    <p:sldLayoutId id="2147484105" r:id="rId13"/>
    <p:sldLayoutId id="2147484106" r:id="rId14"/>
    <p:sldLayoutId id="2147484107" r:id="rId15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E2330-536D-2343-85F2-147F226D6DA6}" type="datetime1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31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  <p:sldLayoutId id="2147484114" r:id="rId6"/>
    <p:sldLayoutId id="2147484115" r:id="rId7"/>
    <p:sldLayoutId id="2147484116" r:id="rId8"/>
    <p:sldLayoutId id="2147484117" r:id="rId9"/>
    <p:sldLayoutId id="2147484118" r:id="rId10"/>
    <p:sldLayoutId id="2147484119" r:id="rId11"/>
    <p:sldLayoutId id="2147484120" r:id="rId12"/>
    <p:sldLayoutId id="2147484121" r:id="rId13"/>
    <p:sldLayoutId id="2147484122" r:id="rId14"/>
    <p:sldLayoutId id="2147484123" r:id="rId15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3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7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5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1" r:id="rId1"/>
    <p:sldLayoutId id="2147484162" r:id="rId2"/>
    <p:sldLayoutId id="2147484163" r:id="rId3"/>
    <p:sldLayoutId id="2147484164" r:id="rId4"/>
    <p:sldLayoutId id="2147484165" r:id="rId5"/>
    <p:sldLayoutId id="2147484166" r:id="rId6"/>
    <p:sldLayoutId id="2147484167" r:id="rId7"/>
    <p:sldLayoutId id="2147484168" r:id="rId8"/>
    <p:sldLayoutId id="2147484169" r:id="rId9"/>
    <p:sldLayoutId id="2147484170" r:id="rId10"/>
    <p:sldLayoutId id="21474841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94902"/>
            <a:ext cx="10363200" cy="1403898"/>
          </a:xfrm>
        </p:spPr>
        <p:txBody>
          <a:bodyPr/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Lecture 18: Multiclass Logistic Regression 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92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Rest (</a:t>
            </a:r>
            <a:r>
              <a:rPr lang="en-US" dirty="0" err="1"/>
              <a:t>OvR</a:t>
            </a:r>
            <a:r>
              <a:rPr lang="en-US" dirty="0"/>
              <a:t>)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375696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Rest (</a:t>
            </a:r>
            <a:r>
              <a:rPr lang="en-US" dirty="0" err="1"/>
              <a:t>OvR</a:t>
            </a:r>
            <a:r>
              <a:rPr lang="en-US" dirty="0"/>
              <a:t>) Logistic Regression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353" y="1206333"/>
            <a:ext cx="11009293" cy="4717433"/>
          </a:xfrm>
        </p:spPr>
        <p:txBody>
          <a:bodyPr/>
          <a:lstStyle/>
          <a:p>
            <a:r>
              <a:rPr lang="en-US" sz="2600" dirty="0"/>
              <a:t>An alternative multiclass logistic regression model in </a:t>
            </a:r>
            <a:r>
              <a:rPr lang="en-US" sz="2600" dirty="0" err="1"/>
              <a:t>sklearn</a:t>
            </a:r>
            <a:r>
              <a:rPr lang="en-US" sz="2600" dirty="0"/>
              <a:t> is called the ’One vs. Rest’ approach, which is our second method. </a:t>
            </a:r>
          </a:p>
          <a:p>
            <a:endParaRPr lang="en-US" sz="2600" dirty="0"/>
          </a:p>
          <a:p>
            <a:r>
              <a:rPr lang="en-US" sz="2600" dirty="0"/>
              <a:t>If there are 3 classes, then 3 separate logistic regressions are fit, where the probability of each category is predicted over the rest of the categories combined. So for the concentration example, 3 models would be fit: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 first model would be fit to predict CS from (Stat and Others) combined.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 second model would be fit to predict Stat from (CS and Others) combined.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 third model would be fit to predict Others from (CS and Stat) combined. </a:t>
            </a:r>
          </a:p>
          <a:p>
            <a:endParaRPr lang="en-US" sz="2600" dirty="0"/>
          </a:p>
          <a:p>
            <a:r>
              <a:rPr lang="en-US" sz="2600" dirty="0"/>
              <a:t>An example to predict play call from the NFL data follows... </a:t>
            </a:r>
            <a:endParaRPr lang="en-US" sz="2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31905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Rest (</a:t>
            </a:r>
            <a:r>
              <a:rPr lang="en-US" dirty="0" err="1"/>
              <a:t>OvR</a:t>
            </a:r>
            <a:r>
              <a:rPr lang="en-US" dirty="0"/>
              <a:t>) Logistic Regression: the model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983807"/>
                <a:ext cx="10604606" cy="5256571"/>
              </a:xfrm>
            </p:spPr>
            <p:txBody>
              <a:bodyPr/>
              <a:lstStyle/>
              <a:p>
                <a:r>
                  <a:rPr lang="en-US" dirty="0"/>
                  <a:t>To predict </a:t>
                </a:r>
                <a:r>
                  <a:rPr lang="en-US" i="1" dirty="0"/>
                  <a:t>K</a:t>
                </a:r>
                <a:r>
                  <a:rPr lang="en-US" dirty="0"/>
                  <a:t> classes (</a:t>
                </a:r>
                <a:r>
                  <a:rPr lang="en-US" i="1" dirty="0"/>
                  <a:t>K</a:t>
                </a:r>
                <a:r>
                  <a:rPr lang="en-US" dirty="0"/>
                  <a:t> &gt; 2) from a set of predictors </a:t>
                </a:r>
                <a:r>
                  <a:rPr lang="en-US" i="1" dirty="0"/>
                  <a:t>X</a:t>
                </a:r>
                <a:r>
                  <a:rPr lang="en-US" dirty="0"/>
                  <a:t>, a multinomial logistic regression can be fit:</a:t>
                </a:r>
              </a:p>
              <a:p>
                <a:endParaRPr lang="en-US" sz="9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effectLst/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=1)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0,1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=2)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:r>
                  <a:rPr lang="en-US" dirty="0"/>
                  <a:t>Again, each separate model can be fit as independent standard logistic regression models!  </a:t>
                </a:r>
                <a:endParaRPr lang="en-US" dirty="0">
                  <a:effectLst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983807"/>
                <a:ext cx="10604606" cy="5256571"/>
              </a:xfrm>
              <a:blipFill>
                <a:blip r:embed="rId2"/>
                <a:stretch>
                  <a:fillRect l="-1196" t="-964" b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520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DAFB4-43BC-5A49-9604-5B67FEE4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0D3D61-F093-2144-9EA8-7FDB761580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510860" cy="2451267"/>
              </a:xfrm>
            </p:spPr>
            <p:txBody>
              <a:bodyPr/>
              <a:lstStyle/>
              <a:p>
                <a:r>
                  <a:rPr lang="en-US" sz="2600" dirty="0"/>
                  <a:t>So how do we convert a set of probability estimates from separate models to one set of probability estimates?</a:t>
                </a:r>
              </a:p>
              <a:p>
                <a:r>
                  <a:rPr lang="en-US" sz="2600" dirty="0"/>
                  <a:t>The </a:t>
                </a:r>
                <a:r>
                  <a:rPr lang="en-US" sz="2600" b="1" i="1" dirty="0" err="1"/>
                  <a:t>softmax</a:t>
                </a:r>
                <a:r>
                  <a:rPr lang="en-US" sz="2600" dirty="0"/>
                  <a:t> function is used.  That is, the weights are just normalized for each predicted probability.  AKA, predict the 3 class probabilities from each of the 3 models, and just rescale so they add up to 1.</a:t>
                </a:r>
              </a:p>
              <a:p>
                <a:r>
                  <a:rPr lang="en-US" sz="2600" dirty="0"/>
                  <a:t>Mathematically that is:</a:t>
                </a:r>
              </a:p>
              <a:p>
                <a:endParaRPr lang="en-US" sz="2600" dirty="0"/>
              </a:p>
              <a:p>
                <a:endParaRPr lang="en-US" sz="2600" dirty="0"/>
              </a:p>
              <a:p>
                <a:endParaRPr lang="en-US" sz="2600" dirty="0"/>
              </a:p>
              <a:p>
                <a:r>
                  <a:rPr lang="en-US" sz="2600" dirty="0"/>
                  <a:t>where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600" dirty="0"/>
                  <a:t> is the vector of predictors for that observation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acc>
                              <m:accPr>
                                <m:chr m:val="⃗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</m:acc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600" dirty="0"/>
                  <a:t>are the associated logistic regression coefficient estimates.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0D3D61-F093-2144-9EA8-7FDB76158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510860" cy="2451267"/>
              </a:xfrm>
              <a:blipFill>
                <a:blip r:embed="rId2"/>
                <a:stretch>
                  <a:fillRect l="-966" t="-2062" r="-845" b="-1123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B0608F-2C92-E049-B34D-00262DF3B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12B65CC-2D7C-9A48-A2FC-9FC279CF7F30}"/>
                  </a:ext>
                </a:extLst>
              </p:cNvPr>
              <p:cNvSpPr txBox="1"/>
              <p:nvPr/>
            </p:nvSpPr>
            <p:spPr>
              <a:xfrm>
                <a:off x="3888929" y="3849807"/>
                <a:ext cx="4167936" cy="14416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3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e>
                          <m:acc>
                            <m:accPr>
                              <m:chr m:val="⃗"/>
                              <m:ctrlPr>
                                <a:rPr lang="en-US" sz="3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30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30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30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</m:acc>
                                </m:e>
                                <m:sub>
                                  <m: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30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0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0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0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30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30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sz="3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3000" i="1">
                                              <a:solidFill>
                                                <a:schemeClr val="tx1">
                                                  <a:lumMod val="75000"/>
                                                  <a:lumOff val="2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acc>
                                            <m:accPr>
                                              <m:chr m:val="⃗"/>
                                              <m:ctrlPr>
                                                <a:rPr lang="en-US" sz="30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3000" i="1">
                                                  <a:solidFill>
                                                    <a:schemeClr val="tx1">
                                                      <a:lumMod val="75000"/>
                                                      <a:lumOff val="2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𝛽</m:t>
                                              </m:r>
                                            </m:e>
                                          </m:acc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3000" b="0" i="1" smtClean="0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12B65CC-2D7C-9A48-A2FC-9FC279CF7F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8929" y="3849807"/>
                <a:ext cx="4167936" cy="1441613"/>
              </a:xfrm>
              <a:prstGeom prst="rect">
                <a:avLst/>
              </a:prstGeom>
              <a:blipFill>
                <a:blip r:embed="rId3"/>
                <a:stretch>
                  <a:fillRect l="-1520" t="-1739" r="-304" b="-7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0308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OVR Logistic Regression in Python </a:t>
            </a:r>
            <a:endParaRPr lang="en-US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F9B7E-E971-2245-B046-1F10353F0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31" y="1470639"/>
            <a:ext cx="8870284" cy="296745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48974B-4DE6-564E-8444-68F13C5A2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4924926"/>
            <a:ext cx="10604606" cy="970266"/>
          </a:xfrm>
        </p:spPr>
        <p:txBody>
          <a:bodyPr/>
          <a:lstStyle/>
          <a:p>
            <a:r>
              <a:rPr lang="en-US" dirty="0">
                <a:effectLst/>
              </a:rPr>
              <a:t>Phew!  This one is as expected </a:t>
            </a:r>
            <a:r>
              <a:rPr lang="en-US" dirty="0">
                <a:effectLst/>
                <a:sym typeface="Wingdings" pitchFamily="2" charset="2"/>
              </a:rPr>
              <a:t>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39503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0E8D8-A050-6149-9957-52B8DD8BF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Type of Play in the NFL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33F7A-938C-C64D-913B-230A587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AFDB09-4A46-304C-A946-8062658EC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326" y="1176312"/>
            <a:ext cx="10729453" cy="504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77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for more than 2 Categories </a:t>
            </a:r>
            <a:endParaRPr lang="en-US" dirty="0">
              <a:effectLst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2F01-C86C-6849-83B1-5E716A9FA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7"/>
            <a:ext cx="10327008" cy="4453021"/>
          </a:xfrm>
        </p:spPr>
        <p:txBody>
          <a:bodyPr/>
          <a:lstStyle/>
          <a:p>
            <a:r>
              <a:rPr lang="en-US" dirty="0"/>
              <a:t>When there are more than 2 categories in the response variable, then there is no guarantee that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/>
              <a:t>Y</a:t>
            </a:r>
            <a:r>
              <a:rPr lang="en-US" dirty="0"/>
              <a:t> = </a:t>
            </a:r>
            <a:r>
              <a:rPr lang="en-US" i="1" dirty="0"/>
              <a:t>k</a:t>
            </a:r>
            <a:r>
              <a:rPr lang="en-US" dirty="0"/>
              <a:t>) ≥ 0.5 for any one category. So any classifier based on logistic regression (or other classification model) will instead have to select the group with </a:t>
            </a:r>
            <a:r>
              <a:rPr lang="en-US" b="1" dirty="0"/>
              <a:t>the largest estimated probability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The classification boundaries are then much more difficult to determine mathematically. We will not get into the algorithm for determining these in this class, but we can rely 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predict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predict_proba</a:t>
            </a:r>
            <a:r>
              <a:rPr lang="en-US" dirty="0"/>
              <a:t>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928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using Multiclass Logistic Regression</a:t>
            </a:r>
            <a:endParaRPr lang="en-US" dirty="0"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182757-D8F2-7547-82DD-412854781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52" y="3745482"/>
            <a:ext cx="8853833" cy="2657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8F60C0-BE36-9B47-BC81-E4079DE00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52" y="983808"/>
            <a:ext cx="9000396" cy="276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014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Boundary for 3+ Classes in </a:t>
            </a:r>
            <a:r>
              <a:rPr lang="en-US" dirty="0" err="1"/>
              <a:t>sklearn</a:t>
            </a:r>
            <a:endParaRPr lang="en-US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80A644-10D3-EE47-8CA1-3B99329B9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92" y="1506363"/>
            <a:ext cx="11214653" cy="455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23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and Regularization in multiclass settings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3">
                <a:extLst>
                  <a:ext uri="{FF2B5EF4-FFF2-40B4-BE49-F238E27FC236}">
                    <a16:creationId xmlns:a16="http://schemas.microsoft.com/office/drawing/2014/main" id="{8569149F-7A4F-5647-A25B-F4EDF17C13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7"/>
                <a:ext cx="10845238" cy="4453021"/>
              </a:xfrm>
            </p:spPr>
            <p:txBody>
              <a:bodyPr/>
              <a:lstStyle/>
              <a:p>
                <a:r>
                  <a:rPr lang="en-US" dirty="0"/>
                  <a:t>There is no difference in the approach to estimating the coefficients in the multiclass setting: we maximize the log-likelihood (or minimize negative log-likelihood).</a:t>
                </a:r>
              </a:p>
              <a:p>
                <a:r>
                  <a:rPr lang="en-US" dirty="0"/>
                  <a:t>This combined negative log-likelihood of all </a:t>
                </a:r>
                <a:r>
                  <a:rPr lang="en-US" i="1" dirty="0"/>
                  <a:t>K</a:t>
                </a:r>
                <a:r>
                  <a:rPr lang="en-US" dirty="0"/>
                  <a:t> classes is sometimes called the </a:t>
                </a:r>
                <a:r>
                  <a:rPr lang="en-US" b="1" dirty="0"/>
                  <a:t>binary cross-entropy</a:t>
                </a:r>
                <a:r>
                  <a:rPr lang="en-US" dirty="0"/>
                  <a:t>:</a:t>
                </a:r>
                <a:endParaRPr lang="en-US" b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𝟙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</m:acc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𝟙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</m:acc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))</m:t>
                                  </m:r>
                                </m:e>
                              </m:func>
                            </m:e>
                          </m:nary>
                        </m:e>
                      </m:nary>
                    </m:oMath>
                  </m:oMathPara>
                </a14:m>
                <a:endParaRPr lang="en-US" b="1" dirty="0"/>
              </a:p>
              <a:p>
                <a:r>
                  <a:rPr lang="en-US" dirty="0"/>
                  <a:t>And regularization can be done like always: add on a penalty term to this loss function based on L1 (sum of the absolute values) or L2 (sum of squares) norms.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3">
                <a:extLst>
                  <a:ext uri="{FF2B5EF4-FFF2-40B4-BE49-F238E27FC236}">
                    <a16:creationId xmlns:a16="http://schemas.microsoft.com/office/drawing/2014/main" id="{8569149F-7A4F-5647-A25B-F4EDF17C13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7"/>
                <a:ext cx="10845238" cy="4453021"/>
              </a:xfrm>
              <a:blipFill>
                <a:blip r:embed="rId2"/>
                <a:stretch>
                  <a:fillRect l="-1404" t="-1425" r="-1404" b="-256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8490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Outline: Multiclass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96" y="1427747"/>
            <a:ext cx="10327008" cy="5137176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Multinomial Logistic Regression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OvR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Logistic Regression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-NN for multiclass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Font typeface="Arial" charset="0"/>
              <a:buChar char="•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7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Multiclass </a:t>
            </a:r>
            <a:r>
              <a:rPr lang="en-US" i="1" dirty="0"/>
              <a:t>k</a:t>
            </a:r>
            <a:r>
              <a:rPr lang="en-US" dirty="0"/>
              <a:t>-NN</a:t>
            </a:r>
          </a:p>
        </p:txBody>
      </p:sp>
    </p:spTree>
    <p:extLst>
      <p:ext uri="{BB962C8B-B14F-4D97-AF65-F5344CB8AC3E}">
        <p14:creationId xmlns:p14="http://schemas.microsoft.com/office/powerpoint/2010/main" val="3268400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3+ Classes</a:t>
            </a:r>
            <a:endParaRPr lang="en-US" dirty="0">
              <a:effectLst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2F01-C86C-6849-83B1-5E716A9FA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7"/>
            <a:ext cx="10327008" cy="4453021"/>
          </a:xfrm>
        </p:spPr>
        <p:txBody>
          <a:bodyPr/>
          <a:lstStyle/>
          <a:p>
            <a:r>
              <a:rPr lang="en-US" dirty="0"/>
              <a:t>Extending the </a:t>
            </a:r>
            <a:r>
              <a:rPr lang="en-US" i="1" dirty="0"/>
              <a:t>k</a:t>
            </a:r>
            <a:r>
              <a:rPr lang="en-US" dirty="0"/>
              <a:t>-NN classification model to 3+ classes is much simpler!</a:t>
            </a:r>
          </a:p>
          <a:p>
            <a:endParaRPr lang="en-US" dirty="0"/>
          </a:p>
          <a:p>
            <a:r>
              <a:rPr lang="en-US" dirty="0"/>
              <a:t>Remember, </a:t>
            </a:r>
            <a:r>
              <a:rPr lang="en-US" i="1" dirty="0"/>
              <a:t>k</a:t>
            </a:r>
            <a:r>
              <a:rPr lang="en-US" dirty="0"/>
              <a:t>-NN is done in two steps:</a:t>
            </a:r>
          </a:p>
          <a:p>
            <a:pPr marL="514350" indent="-514350">
              <a:buAutoNum type="arabicPeriod"/>
            </a:pPr>
            <a:r>
              <a:rPr lang="en-US" b="1" dirty="0"/>
              <a:t>Find you </a:t>
            </a:r>
            <a:r>
              <a:rPr lang="en-US" b="1" i="1" dirty="0"/>
              <a:t>k</a:t>
            </a:r>
            <a:r>
              <a:rPr lang="en-US" b="1" dirty="0"/>
              <a:t> neighbors</a:t>
            </a:r>
            <a:r>
              <a:rPr lang="en-US" dirty="0"/>
              <a:t>: this is still done in the exact same way </a:t>
            </a:r>
          </a:p>
          <a:p>
            <a:pPr marL="1257270" lvl="1" indent="-514350"/>
            <a:r>
              <a:rPr lang="en-US" sz="2800" dirty="0"/>
              <a:t>be careful of the scaling of your predictors!</a:t>
            </a:r>
          </a:p>
          <a:p>
            <a:pPr marL="514350" indent="-514350">
              <a:buAutoNum type="arabicPeriod"/>
            </a:pPr>
            <a:r>
              <a:rPr lang="en-US" b="1" dirty="0"/>
              <a:t>Predict based on your neighborhood:</a:t>
            </a:r>
          </a:p>
          <a:p>
            <a:pPr marL="1257270" lvl="1" indent="-514350"/>
            <a:r>
              <a:rPr lang="en-US" sz="2800" dirty="0"/>
              <a:t>Predicting probabilities: just use the observed proportions</a:t>
            </a:r>
          </a:p>
          <a:p>
            <a:pPr marL="1257270" lvl="1" indent="-514350"/>
            <a:r>
              <a:rPr lang="en-US" sz="2800" dirty="0"/>
              <a:t>Predicting classes: plurality wins!</a:t>
            </a:r>
          </a:p>
          <a:p>
            <a:pPr marL="1257270" lvl="1" indent="-514350"/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463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-NN for 3+ Classes: NFL Data</a:t>
            </a:r>
            <a:endParaRPr lang="en-US" dirty="0">
              <a:effectLst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3CD8CD3-DE99-E144-A03E-DB9589E914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312" y="1925052"/>
            <a:ext cx="11647396" cy="35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70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4817-AA77-4246-AFF4-65B596918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117" y="3148297"/>
            <a:ext cx="10515600" cy="3445008"/>
          </a:xfrm>
        </p:spPr>
        <p:txBody>
          <a:bodyPr/>
          <a:lstStyle/>
          <a:p>
            <a:r>
              <a:rPr lang="en-US" dirty="0"/>
              <a:t>Exercise Time!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Ex. 1 (graded)</a:t>
            </a:r>
            <a:r>
              <a:rPr lang="en-US" dirty="0"/>
              <a:t>: Basic multiclass Logistic Regression and </a:t>
            </a:r>
            <a:r>
              <a:rPr lang="en-US" i="1" dirty="0"/>
              <a:t>k</a:t>
            </a:r>
            <a:r>
              <a:rPr lang="en-US" dirty="0"/>
              <a:t>-NN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(15+ min)</a:t>
            </a:r>
            <a:br>
              <a:rPr lang="en-US" dirty="0"/>
            </a:br>
            <a:r>
              <a:rPr lang="en-US" u="sng" dirty="0"/>
              <a:t>Ex. 2 (not graded)</a:t>
            </a:r>
            <a:r>
              <a:rPr lang="en-US" dirty="0"/>
              <a:t>: A little more thinking and understanding (30+ min)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155FA-E748-A343-AF2F-D90AA565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9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for predicting 3+ Classes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4868040"/>
          </a:xfrm>
        </p:spPr>
        <p:txBody>
          <a:bodyPr/>
          <a:lstStyle/>
          <a:p>
            <a:r>
              <a:rPr lang="en-US" sz="2600" dirty="0"/>
              <a:t>There are several extensions to standard logistic regression when the response variable</a:t>
            </a:r>
            <a:r>
              <a:rPr lang="en-US" sz="2600" i="1" dirty="0"/>
              <a:t> Y </a:t>
            </a:r>
            <a:r>
              <a:rPr lang="en-US" sz="2600" dirty="0"/>
              <a:t>has more than 2 categories. The two most common are: 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sz="2600" dirty="0"/>
              <a:t>ordinal logistic regression</a:t>
            </a:r>
          </a:p>
          <a:p>
            <a:pPr marL="1257270" lvl="1" indent="-514350">
              <a:buFont typeface="+mj-lt"/>
              <a:buAutoNum type="arabicPeriod"/>
            </a:pPr>
            <a:r>
              <a:rPr lang="en-US" sz="2600" dirty="0"/>
              <a:t>multinomial logistic regression. </a:t>
            </a:r>
          </a:p>
          <a:p>
            <a:r>
              <a:rPr lang="en-US" sz="2600" dirty="0"/>
              <a:t>Ordinal logistic regression is used when the categories have a specific hierarchy (like class year: Freshman, Sophomore, Junior, Senior; or a 7-point rating scale from strongly disagree to strongly agree). </a:t>
            </a:r>
          </a:p>
          <a:p>
            <a:endParaRPr lang="en-US" sz="2600" dirty="0"/>
          </a:p>
          <a:p>
            <a:r>
              <a:rPr lang="en-US" sz="2600" dirty="0"/>
              <a:t>Multinomial logistic regression is used when the categories have no inherent order (like eye color: blue, green, brown, hazel, et...). </a:t>
            </a:r>
            <a:endParaRPr lang="en-US" sz="2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02447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Multinomial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904241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Multinomial Logistic Regression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4717433"/>
          </a:xfrm>
        </p:spPr>
        <p:txBody>
          <a:bodyPr/>
          <a:lstStyle/>
          <a:p>
            <a:r>
              <a:rPr lang="en-US" dirty="0"/>
              <a:t>There are two common approaches to estimating a nominal (not-ordinal) categorical variable that has more than 2 classes. The first approach sets one of the categories in the response variable as the </a:t>
            </a:r>
            <a:r>
              <a:rPr lang="en-US" i="1" dirty="0"/>
              <a:t>reference </a:t>
            </a:r>
            <a:r>
              <a:rPr lang="en-US" dirty="0"/>
              <a:t>group, and then fits separate logistic regression models to predict the other cases based off of the reference group. For example we could attempt to predict a student’s concentration: </a:t>
            </a:r>
          </a:p>
          <a:p>
            <a:endParaRPr lang="en-US" dirty="0">
              <a:effectLst/>
            </a:endParaRPr>
          </a:p>
          <a:p>
            <a:endParaRPr lang="en-US" dirty="0"/>
          </a:p>
          <a:p>
            <a:endParaRPr lang="en-US" dirty="0">
              <a:effectLst/>
            </a:endParaRPr>
          </a:p>
          <a:p>
            <a:r>
              <a:rPr lang="en-US" dirty="0"/>
              <a:t>from predictors </a:t>
            </a:r>
            <a:r>
              <a:rPr lang="en-US" i="1" dirty="0"/>
              <a:t>X</a:t>
            </a:r>
            <a:r>
              <a:rPr lang="en-US" baseline="-25000" dirty="0"/>
              <a:t>1</a:t>
            </a:r>
            <a:r>
              <a:rPr lang="en-US" dirty="0"/>
              <a:t> number of </a:t>
            </a:r>
            <a:r>
              <a:rPr lang="en-US" dirty="0" err="1"/>
              <a:t>psets</a:t>
            </a:r>
            <a:r>
              <a:rPr lang="en-US" dirty="0"/>
              <a:t> per week, </a:t>
            </a:r>
            <a:r>
              <a:rPr lang="en-US" i="1" dirty="0"/>
              <a:t>X</a:t>
            </a:r>
            <a:r>
              <a:rPr lang="en-US" baseline="-25000" dirty="0"/>
              <a:t>2</a:t>
            </a:r>
            <a:r>
              <a:rPr lang="en-US" dirty="0"/>
              <a:t> how much time playing video games per week, etc.</a:t>
            </a:r>
          </a:p>
          <a:p>
            <a:endParaRPr lang="en-US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D0F47-42D7-174B-A76A-0DC62DF170C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1775" y="3822700"/>
            <a:ext cx="6178549" cy="152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34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Multinomial Logistic Regression (cont.)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4717433"/>
          </a:xfrm>
        </p:spPr>
        <p:txBody>
          <a:bodyPr/>
          <a:lstStyle/>
          <a:p>
            <a:r>
              <a:rPr lang="en-US" dirty="0"/>
              <a:t>We could select the </a:t>
            </a:r>
            <a:r>
              <a:rPr lang="en-US" i="1" dirty="0"/>
              <a:t>y</a:t>
            </a:r>
            <a:r>
              <a:rPr lang="en-US" dirty="0"/>
              <a:t> = 3 case as the reference group (other concentration), and then fit two separate models: a model to predict </a:t>
            </a:r>
            <a:r>
              <a:rPr lang="en-US" i="1" dirty="0"/>
              <a:t>y </a:t>
            </a:r>
            <a:r>
              <a:rPr lang="en-US" dirty="0"/>
              <a:t>= 1 (CS) from</a:t>
            </a:r>
            <a:r>
              <a:rPr lang="en-US" i="1" dirty="0"/>
              <a:t> y </a:t>
            </a:r>
            <a:r>
              <a:rPr lang="en-US" dirty="0"/>
              <a:t>= 3 (others) and a separate model to predict </a:t>
            </a:r>
            <a:r>
              <a:rPr lang="en-US" i="1" dirty="0"/>
              <a:t>y </a:t>
            </a:r>
            <a:r>
              <a:rPr lang="en-US" dirty="0"/>
              <a:t>= 2 (Stat) from </a:t>
            </a:r>
            <a:r>
              <a:rPr lang="en-US" i="1" dirty="0"/>
              <a:t>y</a:t>
            </a:r>
            <a:r>
              <a:rPr lang="en-US" dirty="0"/>
              <a:t> = 3 (others). </a:t>
            </a:r>
          </a:p>
          <a:p>
            <a:endParaRPr lang="en-US" sz="900" dirty="0"/>
          </a:p>
          <a:p>
            <a:r>
              <a:rPr lang="en-US" dirty="0"/>
              <a:t>Ignoring interactions, how many parameters would need to be estimated? </a:t>
            </a:r>
          </a:p>
          <a:p>
            <a:endParaRPr lang="en-US" sz="900" dirty="0"/>
          </a:p>
          <a:p>
            <a:r>
              <a:rPr lang="en-US" dirty="0"/>
              <a:t>How could these models be used to estimate the probability of an individual falling in each concentration?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39675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Multinomial Logistic Regression: the model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983807"/>
                <a:ext cx="10604606" cy="5256571"/>
              </a:xfrm>
            </p:spPr>
            <p:txBody>
              <a:bodyPr/>
              <a:lstStyle/>
              <a:p>
                <a:r>
                  <a:rPr lang="en-US" dirty="0"/>
                  <a:t>To predict </a:t>
                </a:r>
                <a:r>
                  <a:rPr lang="en-US" i="1" dirty="0"/>
                  <a:t>K</a:t>
                </a:r>
                <a:r>
                  <a:rPr lang="en-US" dirty="0"/>
                  <a:t> classes (</a:t>
                </a:r>
                <a:r>
                  <a:rPr lang="en-US" i="1" dirty="0"/>
                  <a:t>K</a:t>
                </a:r>
                <a:r>
                  <a:rPr lang="en-US" dirty="0"/>
                  <a:t> &gt; 2) from a set of predictors </a:t>
                </a:r>
                <a:r>
                  <a:rPr lang="en-US" i="1" dirty="0"/>
                  <a:t>X</a:t>
                </a:r>
                <a:r>
                  <a:rPr lang="en-US" dirty="0"/>
                  <a:t>, a multinomial logistic regression can be fit:</a:t>
                </a:r>
              </a:p>
              <a:p>
                <a:endParaRPr lang="en-US" sz="9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effectLst/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=1)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0,1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=2)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effectLst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−1)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  <a:p>
                <a:r>
                  <a:rPr lang="en-US" dirty="0"/>
                  <a:t>Each separate model can be fit as independent standard logistic regression models!  </a:t>
                </a:r>
                <a:endParaRPr lang="en-US" dirty="0">
                  <a:effectLst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983807"/>
                <a:ext cx="10604606" cy="5256571"/>
              </a:xfrm>
              <a:blipFill>
                <a:blip r:embed="rId2"/>
                <a:stretch>
                  <a:fillRect l="-1196" t="-964" b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183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Multinomial Logistic Regression in </a:t>
            </a:r>
            <a:r>
              <a:rPr lang="en-US" dirty="0" err="1"/>
              <a:t>sklearn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4924926"/>
            <a:ext cx="10604606" cy="970266"/>
          </a:xfrm>
        </p:spPr>
        <p:txBody>
          <a:bodyPr/>
          <a:lstStyle/>
          <a:p>
            <a:r>
              <a:rPr lang="en-US" dirty="0">
                <a:effectLst/>
              </a:rPr>
              <a:t>But wait Kevin, I thought you said we only fit </a:t>
            </a:r>
            <a:r>
              <a:rPr lang="en-US" i="1" dirty="0">
                <a:effectLst/>
              </a:rPr>
              <a:t>K</a:t>
            </a:r>
            <a:r>
              <a:rPr lang="en-US" dirty="0">
                <a:effectLst/>
              </a:rPr>
              <a:t> – 1  logistic regression models!?!?  Why are there </a:t>
            </a:r>
            <a:r>
              <a:rPr lang="en-US" i="1" dirty="0">
                <a:effectLst/>
              </a:rPr>
              <a:t>K</a:t>
            </a:r>
            <a:r>
              <a:rPr lang="en-US" dirty="0">
                <a:effectLst/>
              </a:rPr>
              <a:t> intercepts and </a:t>
            </a:r>
            <a:r>
              <a:rPr lang="en-US" i="1" dirty="0">
                <a:effectLst/>
              </a:rPr>
              <a:t>K</a:t>
            </a:r>
            <a:r>
              <a:rPr lang="en-US" dirty="0">
                <a:effectLst/>
              </a:rPr>
              <a:t> sets of coefficients????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9C5FC3-1E65-004B-9300-5165B5DBC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908" y="862263"/>
            <a:ext cx="3606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857B7C-FEEA-9543-BEF2-B2FED15A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52" y="1388869"/>
            <a:ext cx="7342017" cy="265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72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sklearn</a:t>
            </a:r>
            <a:r>
              <a:rPr lang="en-US" dirty="0"/>
              <a:t> doing?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983807"/>
                <a:ext cx="10604606" cy="5513245"/>
              </a:xfrm>
            </p:spPr>
            <p:txBody>
              <a:bodyPr/>
              <a:lstStyle/>
              <a:p>
                <a:r>
                  <a:rPr lang="en-US" dirty="0">
                    <a:effectLst/>
                  </a:rPr>
                  <a:t>The </a:t>
                </a:r>
                <a:r>
                  <a:rPr lang="en-US" i="1" dirty="0">
                    <a:effectLst/>
                  </a:rPr>
                  <a:t>K </a:t>
                </a:r>
                <a:r>
                  <a:rPr lang="en-US" dirty="0">
                    <a:effectLst/>
                  </a:rPr>
                  <a:t>- 1 models in multinomial regression lead to the following probability predictions: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func>
                            <m:func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fName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dirty="0">
                  <a:effectLst/>
                </a:endParaRPr>
              </a:p>
              <a:p>
                <a:r>
                  <a:rPr lang="en-US" dirty="0"/>
                  <a:t>This give us </a:t>
                </a:r>
                <a:r>
                  <a:rPr lang="en-US" i="1" dirty="0"/>
                  <a:t>K </a:t>
                </a:r>
                <a:r>
                  <a:rPr lang="en-US" dirty="0"/>
                  <a:t>– 1 equations to estimate </a:t>
                </a:r>
                <a:r>
                  <a:rPr lang="en-US" i="1" dirty="0"/>
                  <a:t>K</a:t>
                </a:r>
                <a:r>
                  <a:rPr lang="en-US" dirty="0"/>
                  <a:t> probabilities for everyone.  But probabilities add up to 1 </a:t>
                </a:r>
                <a:r>
                  <a:rPr lang="en-US" dirty="0">
                    <a:sym typeface="Wingdings" pitchFamily="2" charset="2"/>
                  </a:rPr>
                  <a:t>, so we are all set.</a:t>
                </a:r>
              </a:p>
              <a:p>
                <a:r>
                  <a:rPr lang="en-US" dirty="0" err="1">
                    <a:effectLst/>
                    <a:sym typeface="Wingdings" pitchFamily="2" charset="2"/>
                  </a:rPr>
                  <a:t>Sklearn</a:t>
                </a:r>
                <a:r>
                  <a:rPr lang="en-US" dirty="0">
                    <a:effectLst/>
                    <a:sym typeface="Wingdings" pitchFamily="2" charset="2"/>
                  </a:rPr>
                  <a:t> then converts the above probabilities back into new betas (just like logistic regression, but the betas won’t match):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≠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fName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dirty="0">
                  <a:effectLst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983807"/>
                <a:ext cx="10604606" cy="5513245"/>
              </a:xfrm>
              <a:blipFill>
                <a:blip r:embed="rId2"/>
                <a:stretch>
                  <a:fillRect l="-1196" t="-917" b="-13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867824"/>
      </p:ext>
    </p:extLst>
  </p:cSld>
  <p:clrMapOvr>
    <a:masterClrMapping/>
  </p:clrMapOvr>
</p:sld>
</file>

<file path=ppt/theme/theme1.xml><?xml version="1.0" encoding="utf-8"?>
<a:theme xmlns:a="http://schemas.openxmlformats.org/drawingml/2006/main" name="1_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2_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3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B62E5F0-D20D-8A49-A753-32DBE871C0F7}" vid="{B30C7E9A-7585-A448-B1BB-C615A660632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Lecture3_Inference_Bootstrap</Template>
  <TotalTime>3278</TotalTime>
  <Words>1117</Words>
  <Application>Microsoft Macintosh PowerPoint</Application>
  <PresentationFormat>Widescreen</PresentationFormat>
  <Paragraphs>103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Courier New</vt:lpstr>
      <vt:lpstr>Karla</vt:lpstr>
      <vt:lpstr>Wingdings</vt:lpstr>
      <vt:lpstr>1_GEC_template</vt:lpstr>
      <vt:lpstr>2_GEC_template</vt:lpstr>
      <vt:lpstr>GEC_template</vt:lpstr>
      <vt:lpstr>Custom Design</vt:lpstr>
      <vt:lpstr>1_Custom Design</vt:lpstr>
      <vt:lpstr>2_Custom Design</vt:lpstr>
      <vt:lpstr>3_Custom Design</vt:lpstr>
      <vt:lpstr>Lecture 18: Multiclass Logistic Regression   </vt:lpstr>
      <vt:lpstr>Lecture Outline: Multiclass Classification</vt:lpstr>
      <vt:lpstr>Logistic Regression for predicting 3+ Classes </vt:lpstr>
      <vt:lpstr>Multinomial Logistic Regression</vt:lpstr>
      <vt:lpstr>Multinomial Logistic Regression </vt:lpstr>
      <vt:lpstr>Multinomial Logistic Regression (cont.) </vt:lpstr>
      <vt:lpstr>Multinomial Logistic Regression: the model</vt:lpstr>
      <vt:lpstr>Multinomial Logistic Regression in sklearn</vt:lpstr>
      <vt:lpstr>What is sklearn doing?</vt:lpstr>
      <vt:lpstr>One vs. Rest (OvR) Logistic Regression</vt:lpstr>
      <vt:lpstr>One vs. Rest (OvR) Logistic Regression </vt:lpstr>
      <vt:lpstr>One vs. Rest (OvR) Logistic Regression: the model</vt:lpstr>
      <vt:lpstr>Softmax</vt:lpstr>
      <vt:lpstr>OVR Logistic Regression in Python </vt:lpstr>
      <vt:lpstr>Predicting Type of Play in the NFL</vt:lpstr>
      <vt:lpstr>Classification for more than 2 Categories </vt:lpstr>
      <vt:lpstr>Prediction using Multiclass Logistic Regression</vt:lpstr>
      <vt:lpstr>Classification Boundary for 3+ Classes in sklearn</vt:lpstr>
      <vt:lpstr>Estimation and Regularization in multiclass settings</vt:lpstr>
      <vt:lpstr>Multiclass k-NN</vt:lpstr>
      <vt:lpstr>k-NN for 3+ Classes</vt:lpstr>
      <vt:lpstr>k-NN for 3+ Classes: NFL Data</vt:lpstr>
      <vt:lpstr>Exercise Time!  Ex. 1 (graded): Basic multiclass Logistic Regression and k-NN in sklearn (15+ min) Ex. 2 (not graded): A little more thinking and understanding (30+ min)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Inference in Linear Regression Part C: Evaluating Significance of Predictors  </dc:title>
  <dc:creator>Protopapas, Pavlos</dc:creator>
  <cp:lastModifiedBy>Rader, Kevin A.</cp:lastModifiedBy>
  <cp:revision>76</cp:revision>
  <cp:lastPrinted>2020-10-16T11:52:51Z</cp:lastPrinted>
  <dcterms:created xsi:type="dcterms:W3CDTF">2020-08-27T04:52:37Z</dcterms:created>
  <dcterms:modified xsi:type="dcterms:W3CDTF">2020-10-16T15:24:09Z</dcterms:modified>
</cp:coreProperties>
</file>

<file path=docProps/thumbnail.jpeg>
</file>